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1-L09-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Why Earthquakes Hit Some Cities Harder</a:t>
            </a:r>
          </a:p>
          <a:p>
            <a:pPr algn="ctr">
              <a:defRPr sz="1500" i="1">
                <a:solidFill>
                  <a:srgbClr val="1A1A2E"/>
                </a:solidFill>
              </a:defRPr>
            </a:pPr>
            <a:r>
              <a:t>Modeling Seismic Energy, Ground Conditions, and Urban Vulnerability</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HS-ESS2-1</a:t>
            </a:r>
          </a:p>
          <a:p>
            <a:pPr algn="r">
              <a:defRPr sz="1200">
                <a:solidFill>
                  <a:srgbClr val="1A1A2E"/>
                </a:solidFill>
              </a:defRPr>
            </a:pPr>
            <a:r>
              <a:t>9th Grade — Level 1: Foundations</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tectonic stress accumulates along fault lines and is released as seismic energy during an earthquake</a:t>
            </a:r>
          </a:p>
          <a:p>
            <a:pPr>
              <a:spcBef>
                <a:spcPts val="800"/>
              </a:spcBef>
              <a:defRPr sz="1600">
                <a:solidFill>
                  <a:srgbClr val="1A1A2E"/>
                </a:solidFill>
              </a:defRPr>
            </a:pPr>
            <a:r>
              <a:t>  *  Explain how ground conditions amplify or dampen seismic waves, determining the severity of shaking at different locations</a:t>
            </a:r>
          </a:p>
          <a:p>
            <a:pPr>
              <a:spcBef>
                <a:spcPts val="800"/>
              </a:spcBef>
              <a:defRPr sz="1600">
                <a:solidFill>
                  <a:srgbClr val="1A1A2E"/>
                </a:solidFill>
              </a:defRPr>
            </a:pPr>
            <a:r>
              <a:t>  *  Predict which urban areas are most vulnerable to earthquake damage based on geological and structural factors</a:t>
            </a:r>
          </a:p>
          <a:p>
            <a:pPr>
              <a:spcBef>
                <a:spcPts val="800"/>
              </a:spcBef>
              <a:defRPr sz="1600">
                <a:solidFill>
                  <a:srgbClr val="1A1A2E"/>
                </a:solidFill>
              </a:defRPr>
            </a:pPr>
            <a:r>
              <a:t>  *  Analyze why building codes and soil conditions are as important as earthquake magnitude in determining destruction</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Tectonic Stress</a:t>
            </a:r>
          </a:p>
          <a:p>
            <a:pPr>
              <a:defRPr sz="1300" i="1">
                <a:solidFill>
                  <a:srgbClr val="1A1A2E"/>
                </a:solidFill>
              </a:defRPr>
            </a:pPr>
            <a:r>
              <a:t>     The slow buildup of pressure along tectonic plate boundaries as plates push against, pull apart from, or slide past each other — this stress accumulates over decades to centuries before sudden release as an earthquake</a:t>
            </a:r>
          </a:p>
          <a:p>
            <a:pPr>
              <a:spcBef>
                <a:spcPts val="800"/>
              </a:spcBef>
              <a:defRPr sz="1500" b="1">
                <a:solidFill>
                  <a:srgbClr val="0D1B2A"/>
                </a:solidFill>
              </a:defRPr>
            </a:pPr>
            <a:r>
              <a:t>  Seismic Waves</a:t>
            </a:r>
          </a:p>
          <a:p>
            <a:pPr>
              <a:defRPr sz="1300" i="1">
                <a:solidFill>
                  <a:srgbClr val="1A1A2E"/>
                </a:solidFill>
              </a:defRPr>
            </a:pPr>
            <a:r>
              <a:t>     Energy waves that radiate outward from an earthquake's focus through Earth's interior and along its surface — P-waves (compressional), S-waves (shear), and surface waves each cause different types of ground motion</a:t>
            </a:r>
          </a:p>
          <a:p>
            <a:pPr>
              <a:spcBef>
                <a:spcPts val="800"/>
              </a:spcBef>
              <a:defRPr sz="1500" b="1">
                <a:solidFill>
                  <a:srgbClr val="0D1B2A"/>
                </a:solidFill>
              </a:defRPr>
            </a:pPr>
            <a:r>
              <a:t>  Ground Amplification</a:t>
            </a:r>
          </a:p>
          <a:p>
            <a:pPr>
              <a:defRPr sz="1300" i="1">
                <a:solidFill>
                  <a:srgbClr val="1A1A2E"/>
                </a:solidFill>
              </a:defRPr>
            </a:pPr>
            <a:r>
              <a:t>     The phenomenon where soft, loose sediments (like clay, sand, or landfill) amplify seismic waves far more than solid bedrock — causing dramatically worse shaking in some locations despite equal distance from the earthquake</a:t>
            </a:r>
          </a:p>
          <a:p>
            <a:pPr>
              <a:spcBef>
                <a:spcPts val="800"/>
              </a:spcBef>
              <a:defRPr sz="1500" b="1">
                <a:solidFill>
                  <a:srgbClr val="0D1B2A"/>
                </a:solidFill>
              </a:defRPr>
            </a:pPr>
            <a:r>
              <a:t>  Liquefaction</a:t>
            </a:r>
          </a:p>
          <a:p>
            <a:pPr>
              <a:defRPr sz="1300" i="1">
                <a:solidFill>
                  <a:srgbClr val="1A1A2E"/>
                </a:solidFill>
              </a:defRPr>
            </a:pPr>
            <a:r>
              <a:t>     A process where water-saturated, loose soil temporarily behaves like a liquid during strong shaking, causing buildings to sink, tilt, or collapse as the ground loses its ability to support structures</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 two cities the same distance from an earthquake experience completely different levels of destruction?</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Seismic Energy, Ground Conditions, and Urban Vulnerability. Today we'll build a MODEL to discover the answer!</a:t>
            </a:r>
          </a:p>
        </p:txBody>
      </p:sp>
      <p:pic>
        <p:nvPicPr>
          <p:cNvPr id="8" name="Picture 7" descr="G09L1-L09-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1-L09-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Tectonic Stress</a:t>
            </a:r>
          </a:p>
          <a:p>
            <a:pPr>
              <a:spcBef>
                <a:spcPts val="600"/>
              </a:spcBef>
              <a:defRPr sz="1600"/>
            </a:pPr>
            <a:r>
              <a:t>     *  Fault Slip</a:t>
            </a:r>
          </a:p>
          <a:p>
            <a:pPr>
              <a:spcBef>
                <a:spcPts val="600"/>
              </a:spcBef>
              <a:defRPr sz="1600"/>
            </a:pPr>
            <a:r>
              <a:t>     *  Seismic Wave Energy</a:t>
            </a:r>
          </a:p>
          <a:p>
            <a:pPr>
              <a:spcBef>
                <a:spcPts val="600"/>
              </a:spcBef>
              <a:defRPr sz="1600"/>
            </a:pPr>
            <a:r>
              <a:t>     *  Building Vulnerability</a:t>
            </a:r>
          </a:p>
          <a:p>
            <a:pPr>
              <a:spcBef>
                <a:spcPts val="600"/>
              </a:spcBef>
              <a:defRPr sz="1600"/>
            </a:pPr>
            <a:r>
              <a:t>     *  Ground Amplification</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1-L09-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If Tectonic Stress has been building for 100 years and suddenly releases, how do Fault Slip, Seismic Wave Energy, Ground Amplification, and Building Vulnerability interact to determine whether a city survives or is devastated?</a:t>
            </a:r>
          </a:p>
        </p:txBody>
      </p:sp>
      <p:pic>
        <p:nvPicPr>
          <p:cNvPr id="8" name="Picture 7" descr="G09L1-L09-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Moderate Quake on Bedrock</a:t>
            </a:r>
          </a:p>
          <a:p>
            <a:pPr>
              <a:defRPr sz="1400"/>
            </a:pPr>
            <a:r>
              <a:t>     Set Tectonic Stress to moderate with buildings on solid bedrock — observe how low Ground Amplification protects the city</a:t>
            </a:r>
          </a:p>
          <a:p>
            <a:pPr>
              <a:spcBef>
                <a:spcPts val="1200"/>
              </a:spcBef>
              <a:defRPr sz="1600" b="1"/>
            </a:pPr>
            <a:r>
              <a:t>Major Quake on Soft Soil</a:t>
            </a:r>
          </a:p>
          <a:p>
            <a:pPr>
              <a:defRPr sz="1400"/>
            </a:pPr>
            <a:r>
              <a:t>     Set Tectonic Stress to maximum with buildings on soft sediment — observe the amplification cascade that multiplies destruction</a:t>
            </a:r>
          </a:p>
          <a:p>
            <a:pPr>
              <a:spcBef>
                <a:spcPts val="1200"/>
              </a:spcBef>
              <a:defRPr sz="1600" b="1"/>
            </a:pPr>
            <a:r>
              <a:t>Same Quake, Two Cities</a:t>
            </a:r>
          </a:p>
          <a:p>
            <a:pPr>
              <a:defRPr sz="1400"/>
            </a:pPr>
            <a:r>
              <a:t>     Same earthquake, but compare one city on bedrock with modern building codes versus another city on soft soil with older construction — observe why outcomes are so different</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Ground amplification is often more important than distance from the earthquake — soft soil can amplify shaking 2-10 times, meaning a city on clay can experience worse shaking than a closer city on bedrock</a:t>
            </a:r>
          </a:p>
          <a:p>
            <a:pPr>
              <a:spcBef>
                <a:spcPts val="1000"/>
              </a:spcBef>
              <a:defRPr sz="1500">
                <a:solidFill>
                  <a:srgbClr val="1A1A2E"/>
                </a:solidFill>
              </a:defRPr>
            </a:pPr>
            <a:r>
              <a:t>  *  Tectonic stress builds silently over decades to centuries, then releases in seconds — the longer the buildup, the more powerful the potential earthquake</a:t>
            </a:r>
          </a:p>
          <a:p>
            <a:pPr>
              <a:spcBef>
                <a:spcPts val="1000"/>
              </a:spcBef>
              <a:defRPr sz="1500">
                <a:solidFill>
                  <a:srgbClr val="1A1A2E"/>
                </a:solidFill>
              </a:defRPr>
            </a:pPr>
            <a:r>
              <a:t>  *  Building vulnerability varies enormously with construction quality — modern earthquake-resistant buildings can survive shaking that destroys unreinforced structures just blocks away</a:t>
            </a:r>
          </a:p>
          <a:p>
            <a:pPr>
              <a:spcBef>
                <a:spcPts val="1000"/>
              </a:spcBef>
              <a:defRPr sz="1500">
                <a:solidFill>
                  <a:srgbClr val="1A1A2E"/>
                </a:solidFill>
              </a:defRPr>
            </a:pPr>
            <a:r>
              <a:t>  *  The deadliest earthquakes aren't necessarily the strongest — a moderate earthquake in a vulnerable city can kill more people than a powerful earthquake in a prepared one</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Two cities the same distance from an earthquake experience vastly different destruction because of two critical local factors: ground conditions and building quality. When seismic waves travel through solid bedrock, they pass through efficiently with relatively little amplification. But when those same waves enter soft, loose sediments — especially water-saturated clay or artificial fill — the ground amplifies the shaking 2 to 10 times. Meanwhile, buildings engineered with earthquake-resistant design flex and absorb energy, while older unreinforced structures crack and collapse. The earthquake's magnitude is just the starting point — what happens to the seismic energy at each specific location determines who lives and who dies.</a:t>
            </a:r>
          </a:p>
        </p:txBody>
      </p:sp>
      <p:pic>
        <p:nvPicPr>
          <p:cNvPr id="8" name="Picture 7" descr="G09L1-L09-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an Earthquake Risk Assessment System</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risk assessment and early warning system that identifies the most vulnerable areas in a city and provides actionable information to emergency responders and residents before, during, and after an earthquake.</a:t>
            </a:r>
          </a:p>
          <a:p>
            <a:br/>
            <a:pPr>
              <a:spcBef>
                <a:spcPts val="1000"/>
              </a:spcBef>
              <a:defRPr sz="1600" b="1">
                <a:solidFill>
                  <a:srgbClr val="1A4780"/>
                </a:solidFill>
              </a:defRPr>
            </a:pPr>
            <a:r>
              <a:t>The Challenge:</a:t>
            </a:r>
          </a:p>
          <a:p>
            <a:pPr>
              <a:defRPr sz="1400"/>
            </a:pPr>
            <a:r>
              <a:t>Your city sits near an active fault zone that hasn't produced a major earthquake in 120 years — meaning enormous tectonic stress has accumulated. The city council has hired your team to create a seismic risk assessment that maps vulnerability across different neighborhoods based on soil type, building age, and proximity to the fault. Your system must identify which areas face the highest risk and recommend prioritized actions.</a:t>
            </a:r>
          </a:p>
          <a:p>
            <a:br/>
            <a:pPr>
              <a:spcBef>
                <a:spcPts val="1000"/>
              </a:spcBef>
              <a:defRPr sz="1600" b="1">
                <a:solidFill>
                  <a:srgbClr val="1A4780"/>
                </a:solidFill>
              </a:defRPr>
            </a:pPr>
            <a:r>
              <a:t>Think Like an Engineer:</a:t>
            </a:r>
          </a:p>
          <a:p>
            <a:pPr>
              <a:spcBef>
                <a:spcPts val="400"/>
              </a:spcBef>
              <a:defRPr sz="1300"/>
            </a:pPr>
            <a:r>
              <a:t>     *  How would you map the different soil and ground types across the city to identify amplification zones?</a:t>
            </a:r>
          </a:p>
          <a:p>
            <a:pPr>
              <a:spcBef>
                <a:spcPts val="400"/>
              </a:spcBef>
              <a:defRPr sz="1300"/>
            </a:pPr>
            <a:r>
              <a:t>     *  What building characteristics would you survey to assess structural vulnerability?</a:t>
            </a:r>
          </a:p>
          <a:p>
            <a:pPr>
              <a:spcBef>
                <a:spcPts val="400"/>
              </a:spcBef>
              <a:defRPr sz="1300"/>
            </a:pPr>
            <a:r>
              <a:t>     *  How would you communicate risk levels to residents without causing unnecessary panic?</a:t>
            </a:r>
          </a:p>
        </p:txBody>
      </p:sp>
      <p:pic>
        <p:nvPicPr>
          <p:cNvPr id="7" name="Picture 6" descr="G09L1-L09-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Seismologists study earthquakes and seismic waves using networks of sensors around the world, earning $60,000–$130,000/year. Structural Engineers design buildings to withstand earthquake forces using specialized materials and damping systems, earning $70,000–$140,000/year. Emergency Management Directors coordinate disaster preparedness and response, earning $75,000–$150,000/year.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